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599208" y="409682"/>
            <a:ext cx="7893628" cy="1916617"/>
          </a:xfrm>
          <a:solidFill>
            <a:srgbClr val="FFC000"/>
          </a:solidFill>
        </p:spPr>
        <p:txBody>
          <a:bodyPr>
            <a:normAutofit/>
          </a:bodyPr>
          <a:p>
            <a:r>
              <a:rPr altLang="zh-CN" sz="4200" lang="en-US"/>
              <a:t>श्री</a:t>
            </a:r>
            <a:r>
              <a:rPr altLang="zh-CN" sz="4200" lang="en-US"/>
              <a:t>.</a:t>
            </a:r>
            <a:r>
              <a:rPr altLang="zh-CN" sz="4200" lang="en-US"/>
              <a:t> छत्रपती शिवाजी महाविद्यालय</a:t>
            </a:r>
            <a:r>
              <a:rPr altLang="zh-CN" sz="4200" lang="en-US"/>
              <a:t>,</a:t>
            </a:r>
            <a:r>
              <a:rPr altLang="zh-CN" sz="4200" lang="en-US"/>
              <a:t>उमरगा</a:t>
            </a:r>
            <a:br>
              <a:rPr altLang="zh-CN" sz="4200" lang="en-US"/>
            </a:br>
            <a:r>
              <a:rPr altLang="zh-CN" sz="4200" lang="en-US"/>
              <a:t>समाजशास्त्र विभाग</a:t>
            </a:r>
            <a:endParaRPr altLang="zh-CN" sz="420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623454" y="2320570"/>
            <a:ext cx="7850892" cy="4117698"/>
          </a:xfrm>
          <a:solidFill>
            <a:srgbClr val="FFE100"/>
          </a:solidFill>
        </p:spPr>
        <p:txBody>
          <a:bodyPr>
            <a:normAutofit fontScale="91429" lnSpcReduction="20000"/>
          </a:bodyPr>
          <a:p>
            <a:r>
              <a:rPr altLang="zh-CN" b="1" sz="3500" lang="en-US"/>
              <a:t>बी. ए. प्रथम वर्ष सत्र पहिले </a:t>
            </a:r>
            <a:endParaRPr altLang="zh-CN" b="1" sz="3500" lang="en-US"/>
          </a:p>
          <a:p>
            <a:r>
              <a:rPr altLang="zh-CN" b="1" sz="3500" lang="en-US"/>
              <a:t>पेपरचे नाव- समाजशास्त्र परिचय पेपर   क्रमांक 1 घटक क्रमांक </a:t>
            </a:r>
            <a:r>
              <a:rPr altLang="zh-CN" b="1" sz="3500" lang="en-US"/>
              <a:t>2</a:t>
            </a:r>
            <a:r>
              <a:rPr altLang="zh-CN" b="1" sz="3500" lang="en-US"/>
              <a:t>.</a:t>
            </a:r>
            <a:r>
              <a:rPr altLang="zh-CN" b="1" sz="3500" lang="en-US"/>
              <a:t> </a:t>
            </a:r>
            <a:r>
              <a:rPr altLang="zh-CN" b="1" sz="3500" lang="en-US"/>
              <a:t>समाजशास्त्रातील</a:t>
            </a:r>
            <a:r>
              <a:rPr altLang="zh-CN" b="1" sz="3500" lang="en-US"/>
              <a:t> मूलभूत</a:t>
            </a:r>
            <a:r>
              <a:rPr altLang="zh-CN" b="1" sz="3500" lang="en-US"/>
              <a:t> संकल्पना</a:t>
            </a:r>
            <a:r>
              <a:rPr altLang="zh-CN" b="1" sz="3500" lang="en-US"/>
              <a:t> </a:t>
            </a:r>
            <a:r>
              <a:rPr altLang="zh-CN" b="1" sz="3500" lang="en-US"/>
              <a:t> </a:t>
            </a:r>
            <a:endParaRPr altLang="zh-CN" b="1" sz="3500" lang="en-US"/>
          </a:p>
          <a:p>
            <a:r>
              <a:rPr altLang="zh-CN" b="1" sz="3500" lang="en-US"/>
              <a:t>उपघटक</a:t>
            </a:r>
            <a:r>
              <a:rPr altLang="zh-CN" b="1" sz="3500" lang="en-US"/>
              <a:t> </a:t>
            </a:r>
            <a:r>
              <a:rPr altLang="zh-CN" b="1" sz="3500" lang="en-US"/>
              <a:t> </a:t>
            </a:r>
            <a:r>
              <a:rPr altLang="zh-CN" b="1" sz="3500" lang="en-US"/>
              <a:t>2</a:t>
            </a:r>
            <a:r>
              <a:rPr altLang="zh-CN" b="1" sz="3500" lang="en-US"/>
              <a:t>.</a:t>
            </a:r>
            <a:r>
              <a:rPr altLang="zh-CN" b="1" sz="3500" lang="en-US"/>
              <a:t>2</a:t>
            </a:r>
            <a:r>
              <a:rPr altLang="zh-CN" b="1" sz="3500" lang="en-US"/>
              <a:t> </a:t>
            </a:r>
            <a:r>
              <a:rPr altLang="zh-CN" b="1" sz="3500" lang="en-US"/>
              <a:t>समाजव्यवस्थेच्या</a:t>
            </a:r>
            <a:r>
              <a:rPr altLang="zh-CN" b="1" sz="3500" lang="en-US"/>
              <a:t> प्रकार्यात्मक</a:t>
            </a:r>
            <a:r>
              <a:rPr altLang="zh-CN" b="1" sz="3500" lang="en-US"/>
              <a:t> </a:t>
            </a:r>
            <a:r>
              <a:rPr altLang="zh-CN" b="1" sz="3500" lang="en-US"/>
              <a:t>पूर्वा</a:t>
            </a:r>
            <a:r>
              <a:rPr altLang="zh-CN" b="1" sz="3500" lang="en-US"/>
              <a:t>वश्यकता</a:t>
            </a:r>
            <a:endParaRPr altLang="zh-CN" b="1" sz="3500" lang="en-US"/>
          </a:p>
          <a:p>
            <a:r>
              <a:rPr altLang="zh-CN" b="1" sz="3500" lang="en-US"/>
              <a:t>विषय अध्यापक- डॉ. अनिल गाडेकर</a:t>
            </a:r>
            <a:endParaRPr altLang="zh-CN" b="1" sz="3500" lang="en-US"/>
          </a:p>
          <a:p>
            <a:r>
              <a:rPr altLang="zh-CN" b="1" sz="3500" lang="en-US"/>
              <a:t>समाजशास्त्र विभाग</a:t>
            </a:r>
            <a:endParaRPr altLang="zh-CN" b="1" sz="3500" lang="en-US"/>
          </a:p>
          <a:p>
            <a:r>
              <a:rPr altLang="zh-CN" b="1" sz="3500" lang="en-US"/>
              <a:t>मोबाईल नंबर 95 45 43 90 48</a:t>
            </a:r>
            <a:endParaRPr altLang="zh-CN" b="1" sz="35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13503"/>
          </a:xfrm>
          <a:solidFill>
            <a:srgbClr val="FFE100"/>
          </a:solidFill>
        </p:spPr>
        <p:txBody>
          <a:bodyPr/>
          <a:p>
            <a:r>
              <a:rPr lang="en-US"/>
              <a:t>सामाजिक</a:t>
            </a:r>
            <a:r>
              <a:rPr lang="en-US"/>
              <a:t> </a:t>
            </a:r>
            <a:r>
              <a:rPr lang="en-US"/>
              <a:t>व्यवस्थेची</a:t>
            </a:r>
            <a:r>
              <a:rPr lang="en-US"/>
              <a:t> संकल्पना</a:t>
            </a:r>
            <a:endParaRPr lang="en-US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संरचनात्मक</a:t>
            </a:r>
            <a:r>
              <a:rPr lang="en-US"/>
              <a:t> दृष्ट्या</a:t>
            </a:r>
            <a:r>
              <a:rPr lang="en-US"/>
              <a:t> परस्पर</a:t>
            </a:r>
            <a:r>
              <a:rPr lang="en-US"/>
              <a:t> संबंधित</a:t>
            </a:r>
            <a:r>
              <a:rPr lang="en-US"/>
              <a:t> आणि</a:t>
            </a:r>
            <a:r>
              <a:rPr lang="en-US"/>
              <a:t> कार्यात्मक</a:t>
            </a:r>
            <a:r>
              <a:rPr lang="en-US"/>
              <a:t> दृष्ट्या</a:t>
            </a:r>
            <a:r>
              <a:rPr lang="en-US"/>
              <a:t> परस्परावलंबी</a:t>
            </a:r>
            <a:r>
              <a:rPr lang="en-US"/>
              <a:t> अशा</a:t>
            </a:r>
            <a:r>
              <a:rPr lang="en-US"/>
              <a:t> दोन</a:t>
            </a:r>
            <a:r>
              <a:rPr lang="en-US"/>
              <a:t> किंवा</a:t>
            </a:r>
            <a:r>
              <a:rPr lang="en-US"/>
              <a:t> अधिक</a:t>
            </a:r>
            <a:r>
              <a:rPr lang="en-US"/>
              <a:t> घटकांनी</a:t>
            </a:r>
            <a:r>
              <a:rPr lang="en-US"/>
              <a:t> मिळून</a:t>
            </a:r>
            <a:r>
              <a:rPr lang="en-US"/>
              <a:t> कोणतीही</a:t>
            </a:r>
            <a:r>
              <a:rPr lang="en-US"/>
              <a:t> व्यवस्था</a:t>
            </a:r>
            <a:r>
              <a:rPr lang="en-US"/>
              <a:t> बनते</a:t>
            </a:r>
            <a:r>
              <a:rPr lang="en-US"/>
              <a:t> जैविक</a:t>
            </a:r>
            <a:r>
              <a:rPr lang="en-US"/>
              <a:t> शास्त्रात</a:t>
            </a:r>
            <a:r>
              <a:rPr lang="en-US"/>
              <a:t> सजीवाचे</a:t>
            </a:r>
            <a:r>
              <a:rPr lang="en-US"/>
              <a:t> शरीर</a:t>
            </a:r>
            <a:r>
              <a:rPr lang="en-US"/>
              <a:t> ही</a:t>
            </a:r>
            <a:r>
              <a:rPr lang="en-US"/>
              <a:t> परस्पर</a:t>
            </a:r>
            <a:r>
              <a:rPr lang="en-US"/>
              <a:t> संबंधित</a:t>
            </a:r>
            <a:r>
              <a:rPr lang="en-US"/>
              <a:t> व</a:t>
            </a:r>
            <a:r>
              <a:rPr lang="en-US"/>
              <a:t> परस्परावलंबी</a:t>
            </a:r>
            <a:r>
              <a:rPr lang="en-US"/>
              <a:t> घटकांनी</a:t>
            </a:r>
            <a:r>
              <a:rPr lang="en-US"/>
              <a:t> मिळून</a:t>
            </a:r>
            <a:r>
              <a:rPr lang="en-US"/>
              <a:t> बनलेली</a:t>
            </a:r>
            <a:r>
              <a:rPr lang="en-US"/>
              <a:t> एक</a:t>
            </a:r>
            <a:r>
              <a:rPr lang="en-US"/>
              <a:t> व्यवस्था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याच दृष्टीने</a:t>
            </a:r>
            <a:r>
              <a:rPr lang="en-US"/>
              <a:t> काही समाजशास्त्रज्ञांनी व मानव शास्त्रज्ञांनी सजीवाच्या शरीराची</a:t>
            </a:r>
            <a:r>
              <a:rPr lang="en-US"/>
              <a:t> मानवी</a:t>
            </a:r>
            <a:r>
              <a:rPr lang="en-US"/>
              <a:t> </a:t>
            </a:r>
            <a:r>
              <a:rPr lang="en-US"/>
              <a:t>समाजाशी</a:t>
            </a:r>
            <a:r>
              <a:rPr lang="en-US"/>
              <a:t> तुलना</a:t>
            </a:r>
            <a:r>
              <a:rPr lang="en-US"/>
              <a:t> करण्याचा</a:t>
            </a:r>
            <a:r>
              <a:rPr lang="en-US"/>
              <a:t> व त्या आधारे समाज समजून घेण्याचा प्रयत्न केला</a:t>
            </a:r>
            <a:r>
              <a:rPr lang="en-US"/>
              <a:t>.</a:t>
            </a:r>
            <a:r>
              <a:rPr lang="en-US"/>
              <a:t> त्यातूनच पुढे</a:t>
            </a:r>
            <a:r>
              <a:rPr lang="en-US"/>
              <a:t> सामाजिक</a:t>
            </a:r>
            <a:r>
              <a:rPr lang="en-US"/>
              <a:t> व्यवस्था</a:t>
            </a:r>
            <a:r>
              <a:rPr lang="en-US"/>
              <a:t> ही संकल्पना</a:t>
            </a:r>
            <a:r>
              <a:rPr lang="en-US"/>
              <a:t> समाजशास्त्रात </a:t>
            </a:r>
            <a:r>
              <a:rPr lang="en-US"/>
              <a:t>वापरली</a:t>
            </a:r>
            <a:r>
              <a:rPr lang="en-US"/>
              <a:t> जाऊ लागली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टोल</a:t>
            </a:r>
            <a:r>
              <a:rPr lang="en-US"/>
              <a:t>कट</a:t>
            </a:r>
            <a:r>
              <a:rPr lang="en-US"/>
              <a:t> पार</a:t>
            </a:r>
            <a:r>
              <a:rPr lang="en-US"/>
              <a:t>सं</a:t>
            </a:r>
            <a:r>
              <a:rPr lang="en-US"/>
              <a:t>स</a:t>
            </a:r>
            <a:r>
              <a:rPr lang="en-US"/>
              <a:t> यांनी</a:t>
            </a:r>
            <a:r>
              <a:rPr lang="en-US"/>
              <a:t> सामाजिक</a:t>
            </a:r>
            <a:r>
              <a:rPr lang="en-US"/>
              <a:t> व्यवस्थेची</a:t>
            </a:r>
            <a:r>
              <a:rPr lang="en-US"/>
              <a:t> ही संकल्पना</a:t>
            </a:r>
            <a:r>
              <a:rPr lang="en-US"/>
              <a:t> समग्र</a:t>
            </a:r>
            <a:r>
              <a:rPr lang="en-US"/>
              <a:t> समाजाच्या</a:t>
            </a:r>
            <a:r>
              <a:rPr lang="en-US"/>
              <a:t> संदर्भात</a:t>
            </a:r>
            <a:r>
              <a:rPr lang="en-US"/>
              <a:t> वापरली</a:t>
            </a:r>
            <a:r>
              <a:rPr lang="en-US"/>
              <a:t> आणि</a:t>
            </a:r>
            <a:r>
              <a:rPr lang="en-US"/>
              <a:t> समग्र</a:t>
            </a:r>
            <a:r>
              <a:rPr lang="en-US"/>
              <a:t> समाज</a:t>
            </a:r>
            <a:r>
              <a:rPr lang="en-US"/>
              <a:t> हीच</a:t>
            </a:r>
            <a:r>
              <a:rPr lang="en-US"/>
              <a:t> एक</a:t>
            </a:r>
            <a:r>
              <a:rPr lang="en-US"/>
              <a:t> व्यवस्था</a:t>
            </a:r>
            <a:r>
              <a:rPr lang="en-US"/>
              <a:t> कशी</a:t>
            </a:r>
            <a:r>
              <a:rPr lang="en-US"/>
              <a:t> आहे</a:t>
            </a:r>
            <a:r>
              <a:rPr lang="en-US"/>
              <a:t> याविषयीचा सिद्धांत</a:t>
            </a:r>
            <a:r>
              <a:rPr lang="en-US"/>
              <a:t> मांडला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24132"/>
          </a:xfrm>
          <a:solidFill>
            <a:srgbClr val="FFC000"/>
          </a:solidFill>
        </p:spPr>
        <p:txBody>
          <a:bodyPr/>
          <a:p>
            <a:r>
              <a:rPr lang="en-US"/>
              <a:t>समाजव्यवस्थेचा अर्थ</a:t>
            </a:r>
            <a:r>
              <a:rPr lang="en-US"/>
              <a:t> व स्वरूप</a:t>
            </a:r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>
          <a:solidFill>
            <a:srgbClr val="FFE100"/>
          </a:solidFill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lang="en-US"/>
              <a:t>सामाजिक व्यवस्था ही संरचनात्मक दृष्ट्या परस्पर संबंधित आणि कार्यात्मक दृष्ट्या परस्परावलंबी अशा सामाजिक घटकांनी मिळून बनते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याचाच अर्थ असा की सामाजिक व्यवस्थेत </a:t>
            </a:r>
            <a:r>
              <a:rPr lang="en-US"/>
              <a:t>उप समाजरचनेचा</a:t>
            </a:r>
            <a:r>
              <a:rPr lang="en-US"/>
              <a:t> </a:t>
            </a:r>
            <a:r>
              <a:rPr lang="en-US"/>
              <a:t>अंतर्भाव होतो आणि प्रत्येक सदस्य समग्र व्यवस्थेच्या दृष्टीने काही कार्य पार पाडत असतात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व्यवस्थेच्या</a:t>
            </a:r>
            <a:r>
              <a:rPr lang="en-US"/>
              <a:t> कोणत्याही</a:t>
            </a:r>
            <a:r>
              <a:rPr lang="en-US"/>
              <a:t> एका</a:t>
            </a:r>
            <a:r>
              <a:rPr lang="en-US"/>
              <a:t> भागात</a:t>
            </a:r>
            <a:r>
              <a:rPr lang="en-US"/>
              <a:t> बदल</a:t>
            </a:r>
            <a:r>
              <a:rPr lang="en-US"/>
              <a:t> किंवा</a:t>
            </a:r>
            <a:r>
              <a:rPr lang="en-US"/>
              <a:t> परिवर्तन</a:t>
            </a:r>
            <a:r>
              <a:rPr lang="en-US"/>
              <a:t> घडून</a:t>
            </a:r>
            <a:r>
              <a:rPr lang="en-US"/>
              <a:t> आले</a:t>
            </a:r>
            <a:r>
              <a:rPr lang="en-US"/>
              <a:t> तर</a:t>
            </a:r>
            <a:r>
              <a:rPr lang="en-US"/>
              <a:t> यथावकाश</a:t>
            </a:r>
            <a:r>
              <a:rPr lang="en-US"/>
              <a:t> समग्र</a:t>
            </a:r>
            <a:r>
              <a:rPr lang="en-US"/>
              <a:t> सामाजिक</a:t>
            </a:r>
            <a:r>
              <a:rPr lang="en-US"/>
              <a:t> व्यवस्था</a:t>
            </a:r>
            <a:r>
              <a:rPr lang="en-US"/>
              <a:t> बदलते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समाज व्यवस्थेच्या काही मूलभूत गरजा असतात व त्या पुरती व्यवस्थेच्या घटक भागाकडून केली जाईल अशी यंत्रणा व्यवस्थेअंतर्गत अस्तित्वात आलेली असते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पार्स</a:t>
            </a:r>
            <a:r>
              <a:rPr lang="en-US"/>
              <a:t>स</a:t>
            </a:r>
            <a:r>
              <a:rPr lang="en-US"/>
              <a:t>न्स</a:t>
            </a:r>
            <a:r>
              <a:rPr lang="en-US"/>
              <a:t> </a:t>
            </a:r>
            <a:r>
              <a:rPr lang="en-US"/>
              <a:t>च्या मते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समाजव्यवस्था म्हणजे</a:t>
            </a:r>
            <a:r>
              <a:rPr lang="en-US"/>
              <a:t> सामाजिक</a:t>
            </a:r>
            <a:r>
              <a:rPr lang="en-US"/>
              <a:t> आंतरक्रिया</a:t>
            </a:r>
            <a:r>
              <a:rPr lang="en-US"/>
              <a:t>च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 व्यवस्था हो</a:t>
            </a:r>
            <a:r>
              <a:rPr lang="en-US"/>
              <a:t>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893083" y="657469"/>
            <a:ext cx="7850133" cy="1831093"/>
          </a:xfrm>
          <a:solidFill>
            <a:srgbClr val="FFC000"/>
          </a:solidFill>
        </p:spPr>
        <p:txBody>
          <a:bodyPr/>
          <a:p>
            <a:r>
              <a:rPr sz="3900" lang="en-US"/>
              <a:t>समाजव्यवस्थे</a:t>
            </a:r>
            <a:r>
              <a:rPr sz="3900" lang="en-US"/>
              <a:t>च्या</a:t>
            </a:r>
            <a:r>
              <a:rPr sz="3900" lang="en-US"/>
              <a:t> प्रकार्यात्मक</a:t>
            </a:r>
            <a:r>
              <a:rPr sz="3900" lang="en-US"/>
              <a:t> </a:t>
            </a:r>
            <a:r>
              <a:rPr sz="3900" lang="en-US"/>
              <a:t>पूर्वा</a:t>
            </a:r>
            <a:r>
              <a:rPr sz="3900" lang="en-US"/>
              <a:t>वश्यक</a:t>
            </a:r>
            <a:r>
              <a:rPr sz="3900" lang="en-US"/>
              <a:t>ता</a:t>
            </a:r>
            <a:endParaRPr sz="3900"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xfrm>
            <a:off x="856516" y="2265081"/>
            <a:ext cx="7886700" cy="4351338"/>
          </a:xfrm>
          <a:solidFill>
            <a:srgbClr val="FFE100"/>
          </a:solidFill>
        </p:spPr>
        <p:txBody>
          <a:bodyPr/>
          <a:p>
            <a:pPr indent="0" marL="0">
              <a:buNone/>
            </a:pP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पार्स</a:t>
            </a:r>
            <a:r>
              <a:rPr lang="en-US"/>
              <a:t>स</a:t>
            </a:r>
            <a:r>
              <a:rPr lang="en-US"/>
              <a:t>न्स</a:t>
            </a:r>
            <a:r>
              <a:rPr lang="en-US"/>
              <a:t> </a:t>
            </a:r>
            <a:r>
              <a:rPr lang="en-US"/>
              <a:t>यांनी</a:t>
            </a:r>
            <a:r>
              <a:rPr lang="en-US"/>
              <a:t> समाजव्यवस्थेच्या</a:t>
            </a:r>
            <a:r>
              <a:rPr lang="en-US"/>
              <a:t> सर्वसाधारण</a:t>
            </a:r>
            <a:r>
              <a:rPr lang="en-US"/>
              <a:t> स्वरूपाच्या</a:t>
            </a:r>
            <a:r>
              <a:rPr lang="en-US"/>
              <a:t> चार</a:t>
            </a:r>
            <a:r>
              <a:rPr lang="en-US"/>
              <a:t> गरजा</a:t>
            </a:r>
            <a:r>
              <a:rPr lang="en-US"/>
              <a:t> किंवा</a:t>
            </a:r>
            <a:r>
              <a:rPr lang="en-US"/>
              <a:t> पूर्ण आवश्यकता</a:t>
            </a:r>
            <a:r>
              <a:rPr lang="en-US"/>
              <a:t> सांगितले आहेत</a:t>
            </a:r>
            <a:r>
              <a:rPr lang="en-US"/>
              <a:t> कोणतीही</a:t>
            </a:r>
            <a:r>
              <a:rPr lang="en-US"/>
              <a:t> समाजव्यवस्था</a:t>
            </a:r>
            <a:r>
              <a:rPr lang="en-US"/>
              <a:t> टिकून</a:t>
            </a:r>
            <a:r>
              <a:rPr lang="en-US"/>
              <a:t> राहायचे</a:t>
            </a:r>
            <a:r>
              <a:rPr lang="en-US"/>
              <a:t> असेल</a:t>
            </a:r>
            <a:r>
              <a:rPr lang="en-US"/>
              <a:t> किंवा</a:t>
            </a:r>
            <a:r>
              <a:rPr lang="en-US"/>
              <a:t> ती</a:t>
            </a:r>
            <a:r>
              <a:rPr lang="en-US"/>
              <a:t> कार्यक्षम</a:t>
            </a:r>
            <a:r>
              <a:rPr lang="en-US"/>
              <a:t> व</a:t>
            </a:r>
            <a:r>
              <a:rPr lang="en-US"/>
              <a:t> प्रभावीपणे</a:t>
            </a:r>
            <a:r>
              <a:rPr lang="en-US"/>
              <a:t> कार्यरत</a:t>
            </a:r>
            <a:r>
              <a:rPr lang="en-US"/>
              <a:t> ठेवायची असेल</a:t>
            </a:r>
            <a:r>
              <a:rPr lang="en-US"/>
              <a:t> तर</a:t>
            </a:r>
            <a:r>
              <a:rPr lang="en-US"/>
              <a:t> या</a:t>
            </a:r>
            <a:r>
              <a:rPr lang="en-US"/>
              <a:t> गरजांची</a:t>
            </a:r>
            <a:r>
              <a:rPr lang="en-US"/>
              <a:t> पूर्तता</a:t>
            </a:r>
            <a:r>
              <a:rPr lang="en-US"/>
              <a:t> होणे</a:t>
            </a:r>
            <a:r>
              <a:rPr lang="en-US"/>
              <a:t> आवश्यक</a:t>
            </a:r>
            <a:r>
              <a:rPr lang="en-US"/>
              <a:t> असते</a:t>
            </a:r>
            <a:r>
              <a:rPr lang="en-US"/>
              <a:t> या</a:t>
            </a:r>
            <a:r>
              <a:rPr lang="en-US"/>
              <a:t> गरजांची</a:t>
            </a:r>
            <a:r>
              <a:rPr lang="en-US"/>
              <a:t> व</a:t>
            </a:r>
            <a:r>
              <a:rPr lang="en-US"/>
              <a:t> समस्यांचे</a:t>
            </a:r>
            <a:r>
              <a:rPr lang="en-US"/>
              <a:t> संक्षिप्त</a:t>
            </a:r>
            <a:r>
              <a:rPr lang="en-US"/>
              <a:t> विवरण</a:t>
            </a:r>
            <a:r>
              <a:rPr lang="en-US"/>
              <a:t> </a:t>
            </a:r>
            <a:r>
              <a:rPr lang="en-US"/>
              <a:t>AGIL</a:t>
            </a:r>
            <a:r>
              <a:rPr lang="en-US"/>
              <a:t> </a:t>
            </a:r>
            <a:r>
              <a:rPr lang="en-US"/>
              <a:t>असे</a:t>
            </a:r>
            <a:r>
              <a:rPr lang="en-US"/>
              <a:t> केले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=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daptation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=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oal </a:t>
            </a:r>
            <a:r>
              <a:rPr lang="en-US"/>
              <a:t>A</a:t>
            </a:r>
            <a:r>
              <a:rPr lang="en-US"/>
              <a:t>ttainment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=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ntegration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=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atency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 pattern</a:t>
            </a:r>
            <a:r>
              <a:rPr lang="en-US"/>
              <a:t> maintenance and tension management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idx="1"/>
          </p:nvPr>
        </p:nvSpPr>
        <p:spPr>
          <a:xfrm>
            <a:off x="706582" y="530341"/>
            <a:ext cx="8025245" cy="5797318"/>
          </a:xfrm>
          <a:solidFill>
            <a:srgbClr val="FFE100"/>
          </a:solidFill>
        </p:spPr>
        <p:txBody>
          <a:bodyPr/>
          <a:p>
            <a:pPr>
              <a:buFont typeface="Wingdings" charset="2"/>
              <a:buChar char="u"/>
            </a:pPr>
            <a:r>
              <a:rPr b="1" sz="2900" lang="en-US"/>
              <a:t>अभियोजन</a:t>
            </a:r>
            <a:r>
              <a:rPr b="1" sz="2900" lang="en-US"/>
              <a:t> किंवा</a:t>
            </a:r>
            <a:r>
              <a:rPr b="1" sz="2900" lang="en-US"/>
              <a:t> अनुकूलन</a:t>
            </a:r>
            <a:r>
              <a:rPr b="1" sz="2900" lang="en-US"/>
              <a:t> </a:t>
            </a:r>
            <a:r>
              <a:rPr b="1" sz="2900" lang="en-US"/>
              <a:t>:</a:t>
            </a:r>
            <a:r>
              <a:rPr b="1" sz="2900" lang="en-US"/>
              <a:t>-</a:t>
            </a:r>
            <a:r>
              <a:rPr b="1" sz="2900" lang="en-US"/>
              <a:t> </a:t>
            </a:r>
            <a:r>
              <a:rPr b="1" sz="2900" lang="en-US"/>
              <a:t>(</a:t>
            </a:r>
            <a:r>
              <a:rPr b="1" sz="2900" lang="en-US"/>
              <a:t> </a:t>
            </a:r>
            <a:r>
              <a:rPr b="1" sz="2900" lang="en-US"/>
              <a:t>A</a:t>
            </a:r>
            <a:r>
              <a:rPr b="1" sz="2900" lang="en-US"/>
              <a:t>daptation</a:t>
            </a:r>
            <a:r>
              <a:rPr b="1" sz="2900" lang="en-US"/>
              <a:t> </a:t>
            </a:r>
            <a:r>
              <a:rPr b="1" sz="2900" lang="en-US"/>
              <a:t>)</a:t>
            </a:r>
            <a:r>
              <a:rPr b="1" sz="2900" lang="en-US"/>
              <a:t> </a:t>
            </a:r>
            <a:r>
              <a:rPr lang="en-US"/>
              <a:t>कोणत्याही समाजव्यवस्थेला सभोवतालच्या सामाजिक व भौगोलिक पर्यावरणाचे समायोजन किंवा अनुकरण साधने गरजेचे असते</a:t>
            </a:r>
            <a:r>
              <a:rPr lang="en-US"/>
              <a:t>.</a:t>
            </a:r>
            <a:r>
              <a:rPr lang="en-US"/>
              <a:t> करण्यासाठी आवश्यक वस्तू व सेवांचे</a:t>
            </a:r>
            <a:r>
              <a:rPr lang="en-US"/>
              <a:t>,</a:t>
            </a:r>
            <a:r>
              <a:rPr lang="en-US"/>
              <a:t> वितरण</a:t>
            </a:r>
            <a:r>
              <a:rPr lang="en-US"/>
              <a:t> या संबंधित</a:t>
            </a:r>
            <a:r>
              <a:rPr lang="en-US"/>
              <a:t> सर्व</a:t>
            </a:r>
            <a:r>
              <a:rPr lang="en-US"/>
              <a:t> समस्या</a:t>
            </a:r>
            <a:r>
              <a:rPr lang="en-US"/>
              <a:t> समाजव्यवस्थेला</a:t>
            </a:r>
            <a:r>
              <a:rPr lang="en-US"/>
              <a:t> पूर्ण</a:t>
            </a:r>
            <a:r>
              <a:rPr lang="en-US"/>
              <a:t> कराव्या</a:t>
            </a:r>
            <a:r>
              <a:rPr lang="en-US"/>
              <a:t> लागतात</a:t>
            </a:r>
            <a:r>
              <a:rPr lang="en-US"/>
              <a:t>.</a:t>
            </a:r>
            <a:r>
              <a:rPr lang="en-US"/>
              <a:t> अभियोजन</a:t>
            </a:r>
            <a:r>
              <a:rPr lang="en-US"/>
              <a:t> किंवा</a:t>
            </a:r>
            <a:r>
              <a:rPr lang="en-US"/>
              <a:t> अनुकरण</a:t>
            </a:r>
            <a:r>
              <a:rPr lang="en-US"/>
              <a:t> साधण्या</a:t>
            </a:r>
            <a:r>
              <a:rPr lang="en-US"/>
              <a:t>च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कार्य</a:t>
            </a:r>
            <a:r>
              <a:rPr lang="en-US"/>
              <a:t> समाजाची</a:t>
            </a:r>
            <a:r>
              <a:rPr lang="en-US"/>
              <a:t> अर्थ</a:t>
            </a:r>
            <a:r>
              <a:rPr lang="en-US"/>
              <a:t>उप</a:t>
            </a:r>
            <a:r>
              <a:rPr lang="en-US"/>
              <a:t>व्यवस्था</a:t>
            </a:r>
            <a:r>
              <a:rPr lang="en-US"/>
              <a:t> करत</a:t>
            </a:r>
            <a:r>
              <a:rPr lang="en-US"/>
              <a:t> असते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b="1" sz="2900" lang="en-US"/>
              <a:t>उद्दिष्ट</a:t>
            </a:r>
            <a:r>
              <a:rPr b="1" sz="2900" lang="en-US"/>
              <a:t>सिद्धी</a:t>
            </a:r>
            <a:r>
              <a:rPr b="1" sz="2900" lang="en-US"/>
              <a:t> किंवा</a:t>
            </a:r>
            <a:r>
              <a:rPr b="1" sz="2900" lang="en-US"/>
              <a:t> साध्य</a:t>
            </a:r>
            <a:r>
              <a:rPr b="1" sz="2900" lang="en-US"/>
              <a:t> प्राप्ती</a:t>
            </a:r>
            <a:r>
              <a:rPr b="1" sz="2900" lang="en-US"/>
              <a:t> (</a:t>
            </a:r>
            <a:r>
              <a:rPr b="1" sz="2900" lang="en-US"/>
              <a:t>G</a:t>
            </a:r>
            <a:r>
              <a:rPr b="1" sz="2900" lang="en-US"/>
              <a:t>oal</a:t>
            </a:r>
            <a:r>
              <a:rPr b="1" sz="2900" lang="en-US"/>
              <a:t> attainment</a:t>
            </a:r>
            <a:r>
              <a:rPr b="1" sz="2900" lang="en-US"/>
              <a:t>)</a:t>
            </a:r>
            <a:r>
              <a:rPr b="1" sz="2900" lang="en-US"/>
              <a:t> </a:t>
            </a:r>
            <a:r>
              <a:rPr b="1" sz="2900" lang="en-US"/>
              <a:t>:</a:t>
            </a:r>
            <a:r>
              <a:rPr b="1" sz="2900" lang="en-US"/>
              <a:t>-</a:t>
            </a:r>
            <a:r>
              <a:rPr lang="en-US"/>
              <a:t>प्रत्येक</a:t>
            </a:r>
            <a:r>
              <a:rPr lang="en-US"/>
              <a:t> </a:t>
            </a:r>
            <a:r>
              <a:rPr lang="en-US"/>
              <a:t>समाजव्यवस्थेचे</a:t>
            </a:r>
            <a:r>
              <a:rPr lang="en-US"/>
              <a:t> काही</a:t>
            </a:r>
            <a:r>
              <a:rPr lang="en-US"/>
              <a:t> उद्दिष्टे असतात</a:t>
            </a:r>
            <a:r>
              <a:rPr lang="en-US"/>
              <a:t>.</a:t>
            </a:r>
            <a:r>
              <a:rPr lang="en-US"/>
              <a:t>या उद्दिष्ट पैकी आवश्यक उद्दिष्टे क्रमाक्रमाने प्राप्त करणे</a:t>
            </a:r>
            <a:r>
              <a:rPr lang="en-US"/>
              <a:t> गरजेचे</a:t>
            </a:r>
            <a:r>
              <a:rPr lang="en-US"/>
              <a:t> असते</a:t>
            </a:r>
            <a:r>
              <a:rPr lang="en-US"/>
              <a:t> राष्ट्रीय</a:t>
            </a:r>
            <a:r>
              <a:rPr lang="en-US"/>
              <a:t> सुरक्षा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समस्या</a:t>
            </a:r>
            <a:r>
              <a:rPr lang="en-US"/>
              <a:t>,</a:t>
            </a:r>
            <a:r>
              <a:rPr lang="en-US"/>
              <a:t> आरोग्य विषयक समस्या</a:t>
            </a:r>
            <a:r>
              <a:rPr lang="en-US"/>
              <a:t> इत्यादीचा क्रम लावून</a:t>
            </a:r>
            <a:r>
              <a:rPr lang="en-US"/>
              <a:t> तो</a:t>
            </a:r>
            <a:r>
              <a:rPr lang="en-US"/>
              <a:t> साध्य</a:t>
            </a:r>
            <a:r>
              <a:rPr lang="en-US"/>
              <a:t> करण्याचा</a:t>
            </a:r>
            <a:r>
              <a:rPr lang="en-US"/>
              <a:t> प्रयत्न</a:t>
            </a:r>
            <a:r>
              <a:rPr lang="en-US"/>
              <a:t> समाजातील</a:t>
            </a:r>
            <a:r>
              <a:rPr lang="en-US"/>
              <a:t> </a:t>
            </a:r>
            <a:r>
              <a:rPr lang="en-US"/>
              <a:t>शासन</a:t>
            </a:r>
            <a:r>
              <a:rPr lang="en-US"/>
              <a:t> </a:t>
            </a:r>
            <a:r>
              <a:rPr lang="en-US"/>
              <a:t>उ</a:t>
            </a:r>
            <a:r>
              <a:rPr lang="en-US"/>
              <a:t>प व्यवस्था पूर्ण करण्याचे कार्य करते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idx="1"/>
          </p:nvPr>
        </p:nvSpPr>
        <p:spPr>
          <a:xfrm>
            <a:off x="628650" y="370986"/>
            <a:ext cx="7878041" cy="5805977"/>
          </a:xfrm>
          <a:solidFill>
            <a:srgbClr val="FFE100"/>
          </a:solidFill>
        </p:spPr>
        <p:txBody>
          <a:bodyPr>
            <a:normAutofit fontScale="96429" lnSpcReduction="20000"/>
          </a:bodyPr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b="1" sz="2916" lang="en-US"/>
              <a:t>एकात्मीकरण</a:t>
            </a:r>
            <a:r>
              <a:rPr b="1" sz="2916" lang="en-US"/>
              <a:t> </a:t>
            </a:r>
            <a:r>
              <a:rPr b="1" sz="2916" lang="en-US"/>
              <a:t>(</a:t>
            </a:r>
            <a:r>
              <a:rPr b="1" sz="2916" lang="en-US"/>
              <a:t>Integration</a:t>
            </a:r>
            <a:r>
              <a:rPr b="1" sz="2916" lang="en-US"/>
              <a:t>)</a:t>
            </a:r>
            <a:r>
              <a:rPr b="1" sz="2916" lang="en-US"/>
              <a:t>:</a:t>
            </a:r>
            <a:r>
              <a:rPr b="1" sz="2916" lang="en-US"/>
              <a:t>-</a:t>
            </a:r>
            <a:r>
              <a:rPr lang="en-US"/>
              <a:t> </a:t>
            </a:r>
            <a:r>
              <a:rPr lang="en-US"/>
              <a:t>समग्र</a:t>
            </a:r>
            <a:r>
              <a:rPr lang="en-US"/>
              <a:t> व्यवस्थेच्या</a:t>
            </a:r>
            <a:r>
              <a:rPr lang="en-US"/>
              <a:t> विविध</a:t>
            </a:r>
            <a:r>
              <a:rPr lang="en-US"/>
              <a:t> घटक</a:t>
            </a:r>
            <a:r>
              <a:rPr lang="en-US"/>
              <a:t> भागात</a:t>
            </a:r>
            <a:r>
              <a:rPr lang="en-US"/>
              <a:t> योग्य</a:t>
            </a:r>
            <a:r>
              <a:rPr lang="en-US"/>
              <a:t> तो</a:t>
            </a:r>
            <a:r>
              <a:rPr lang="en-US"/>
              <a:t> समन्वय</a:t>
            </a:r>
            <a:r>
              <a:rPr lang="en-US"/>
              <a:t> साधून</a:t>
            </a:r>
            <a:r>
              <a:rPr lang="en-US"/>
              <a:t> सबंध</a:t>
            </a:r>
            <a:r>
              <a:rPr lang="en-US"/>
              <a:t> व्यवस्थेत</a:t>
            </a:r>
            <a:r>
              <a:rPr lang="en-US"/>
              <a:t> एकात्मता</a:t>
            </a:r>
            <a:r>
              <a:rPr lang="en-US"/>
              <a:t> निर्माण</a:t>
            </a:r>
            <a:r>
              <a:rPr lang="en-US"/>
              <a:t> होण्याची</a:t>
            </a:r>
            <a:r>
              <a:rPr lang="en-US"/>
              <a:t> गरज</a:t>
            </a:r>
            <a:r>
              <a:rPr lang="en-US"/>
              <a:t> असते</a:t>
            </a:r>
            <a:r>
              <a:rPr lang="en-US"/>
              <a:t> ही गरज</a:t>
            </a:r>
            <a:r>
              <a:rPr lang="en-US"/>
              <a:t> पूर्ण</a:t>
            </a:r>
            <a:r>
              <a:rPr lang="en-US"/>
              <a:t> करण्याचे</a:t>
            </a:r>
            <a:r>
              <a:rPr lang="en-US"/>
              <a:t> काम</a:t>
            </a:r>
            <a:r>
              <a:rPr lang="en-US"/>
              <a:t> कायदा</a:t>
            </a:r>
            <a:r>
              <a:rPr lang="en-US"/>
              <a:t> ही </a:t>
            </a:r>
            <a:r>
              <a:rPr lang="en-US"/>
              <a:t>उप</a:t>
            </a:r>
            <a:r>
              <a:rPr lang="en-US"/>
              <a:t>व्यवस्था</a:t>
            </a:r>
            <a:r>
              <a:rPr lang="en-US"/>
              <a:t> करत</a:t>
            </a:r>
            <a:r>
              <a:rPr lang="en-US"/>
              <a:t> असते</a:t>
            </a:r>
            <a:r>
              <a:rPr lang="en-US"/>
              <a:t>.</a:t>
            </a:r>
            <a:r>
              <a:rPr lang="en-US"/>
              <a:t>समाजव्यवस्थेच्या सदस्यांमध्ये सुसंवाद निर्माण करणे गरजेचे असते त्यातूनच खऱ्या अर्थाने</a:t>
            </a:r>
            <a:r>
              <a:rPr lang="en-US"/>
              <a:t> समाजाचे</a:t>
            </a:r>
            <a:r>
              <a:rPr lang="en-US"/>
              <a:t> उद्दिष्टे</a:t>
            </a:r>
            <a:r>
              <a:rPr lang="en-US"/>
              <a:t> साध्य</a:t>
            </a:r>
            <a:r>
              <a:rPr lang="en-US"/>
              <a:t> करण्यास</a:t>
            </a:r>
            <a:r>
              <a:rPr lang="en-US"/>
              <a:t> मदत</a:t>
            </a:r>
            <a:r>
              <a:rPr lang="en-US"/>
              <a:t> होते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b="1" sz="2916" lang="en-US"/>
              <a:t>सामाजिक आकृतिबंधाचे जतन व ताणतणावाचे व्यवस्थापन</a:t>
            </a:r>
            <a:r>
              <a:rPr b="1" sz="2916" lang="en-US"/>
              <a:t> </a:t>
            </a:r>
            <a:r>
              <a:rPr b="1" sz="2916" lang="en-US"/>
              <a:t> </a:t>
            </a:r>
            <a:r>
              <a:rPr b="1" sz="2916" lang="en-US"/>
              <a:t>(</a:t>
            </a:r>
            <a:r>
              <a:rPr b="1" sz="2916" lang="en-US"/>
              <a:t> </a:t>
            </a:r>
            <a:r>
              <a:rPr b="1" sz="2916" lang="en-US"/>
              <a:t>p</a:t>
            </a:r>
            <a:r>
              <a:rPr b="1" sz="2916" lang="en-US"/>
              <a:t>a</a:t>
            </a:r>
            <a:r>
              <a:rPr b="1" sz="2916" lang="en-US"/>
              <a:t>t</a:t>
            </a:r>
            <a:r>
              <a:rPr b="1" sz="2916" lang="en-US"/>
              <a:t>t</a:t>
            </a:r>
            <a:r>
              <a:rPr b="1" sz="2916" lang="en-US"/>
              <a:t>ern</a:t>
            </a:r>
            <a:r>
              <a:rPr b="1" sz="2916" lang="en-US"/>
              <a:t> </a:t>
            </a:r>
            <a:r>
              <a:rPr b="1" sz="2916" lang="en-US"/>
              <a:t>M</a:t>
            </a:r>
            <a:r>
              <a:rPr b="1" sz="2916" lang="en-US"/>
              <a:t>aintenance and </a:t>
            </a:r>
            <a:r>
              <a:rPr b="1" sz="2916" lang="en-US"/>
              <a:t>T</a:t>
            </a:r>
            <a:r>
              <a:rPr b="1" sz="2916" lang="en-US"/>
              <a:t>ension </a:t>
            </a:r>
            <a:r>
              <a:rPr b="1" sz="2916" lang="en-US"/>
              <a:t>M</a:t>
            </a:r>
            <a:r>
              <a:rPr b="1" sz="2916" lang="en-US"/>
              <a:t>anagement</a:t>
            </a:r>
            <a:r>
              <a:rPr b="1" sz="2916" lang="en-US"/>
              <a:t>)</a:t>
            </a:r>
            <a:r>
              <a:rPr b="1" sz="2916" lang="en-US"/>
              <a:t> </a:t>
            </a:r>
            <a:r>
              <a:rPr b="1" lang="en-US"/>
              <a:t>:</a:t>
            </a:r>
            <a:r>
              <a:rPr b="1" lang="en-US"/>
              <a:t>-</a:t>
            </a:r>
            <a:r>
              <a:rPr b="1" lang="en-US"/>
              <a:t> </a:t>
            </a:r>
            <a:r>
              <a:rPr lang="en-US"/>
              <a:t>ही</a:t>
            </a:r>
            <a:r>
              <a:rPr lang="en-US"/>
              <a:t> प्रकार</a:t>
            </a:r>
            <a:r>
              <a:rPr lang="en-US"/>
              <a:t> यात</a:t>
            </a:r>
            <a:r>
              <a:rPr lang="en-US"/>
              <a:t> मग</a:t>
            </a:r>
            <a:r>
              <a:rPr lang="en-US"/>
              <a:t> गरज पूर्ण करण्यासाठी</a:t>
            </a:r>
            <a:r>
              <a:rPr lang="en-US"/>
              <a:t>सामाजिकरणाचे माध्यमातून भूमिका</a:t>
            </a:r>
            <a:r>
              <a:rPr lang="en-US"/>
              <a:t> करण्यासाठी आवश्यक</a:t>
            </a:r>
            <a:r>
              <a:rPr lang="en-US"/>
              <a:t> अशा</a:t>
            </a:r>
            <a:r>
              <a:rPr lang="en-US"/>
              <a:t> नियमांचे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</a:t>
            </a:r>
            <a:r>
              <a:rPr lang="en-US"/>
              <a:t>मु</a:t>
            </a:r>
            <a:r>
              <a:rPr lang="en-US"/>
              <a:t>ल्यां</a:t>
            </a:r>
            <a:r>
              <a:rPr lang="en-US"/>
              <a:t>च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कार्यकर्त्या</a:t>
            </a:r>
            <a:r>
              <a:rPr lang="en-US"/>
              <a:t>कडून होईल</a:t>
            </a:r>
            <a:r>
              <a:rPr lang="en-US"/>
              <a:t> अशी व्यवस्था</a:t>
            </a:r>
            <a:r>
              <a:rPr lang="en-US"/>
              <a:t> समाजात</a:t>
            </a:r>
            <a:r>
              <a:rPr lang="en-US"/>
              <a:t> असा</a:t>
            </a:r>
            <a:r>
              <a:rPr lang="en-US"/>
              <a:t>व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लागते</a:t>
            </a:r>
            <a:r>
              <a:rPr lang="en-US"/>
              <a:t>.</a:t>
            </a:r>
            <a:r>
              <a:rPr lang="en-US"/>
              <a:t> ही</a:t>
            </a:r>
            <a:r>
              <a:rPr lang="en-US"/>
              <a:t> व्यवस्था</a:t>
            </a:r>
            <a:r>
              <a:rPr lang="en-US"/>
              <a:t> शाळा</a:t>
            </a:r>
            <a:r>
              <a:rPr lang="en-US"/>
              <a:t> व</a:t>
            </a:r>
            <a:r>
              <a:rPr lang="en-US"/>
              <a:t> कुटुंबाच्या</a:t>
            </a:r>
            <a:r>
              <a:rPr lang="en-US"/>
              <a:t> माध्यमातून</a:t>
            </a:r>
            <a:r>
              <a:rPr lang="en-US"/>
              <a:t> केली</a:t>
            </a:r>
            <a:r>
              <a:rPr lang="en-US"/>
              <a:t> जाते</a:t>
            </a:r>
            <a:r>
              <a:rPr lang="en-US"/>
              <a:t>,</a:t>
            </a:r>
            <a:r>
              <a:rPr lang="en-US"/>
              <a:t> म्हणून</a:t>
            </a:r>
            <a:r>
              <a:rPr lang="en-US"/>
              <a:t> शाळा</a:t>
            </a:r>
            <a:r>
              <a:rPr lang="en-US"/>
              <a:t> आणि</a:t>
            </a:r>
            <a:r>
              <a:rPr lang="en-US"/>
              <a:t> कुटुंब</a:t>
            </a:r>
            <a:r>
              <a:rPr lang="en-US"/>
              <a:t> ही</a:t>
            </a:r>
            <a:r>
              <a:rPr lang="en-US"/>
              <a:t> सामाजिक</a:t>
            </a:r>
            <a:r>
              <a:rPr lang="en-US"/>
              <a:t> आकृतिबंधाची</a:t>
            </a:r>
            <a:r>
              <a:rPr lang="en-US"/>
              <a:t> जतन</a:t>
            </a:r>
            <a:r>
              <a:rPr lang="en-US"/>
              <a:t> व</a:t>
            </a:r>
            <a:r>
              <a:rPr lang="en-US"/>
              <a:t> ताणतणावाचे नि</a:t>
            </a:r>
            <a:r>
              <a:rPr lang="en-US"/>
              <a:t>रकरण</a:t>
            </a:r>
            <a:r>
              <a:rPr lang="en-US"/>
              <a:t> करण्यासाठी</a:t>
            </a:r>
            <a:r>
              <a:rPr lang="en-US"/>
              <a:t> महत्त्वाची</a:t>
            </a:r>
            <a:r>
              <a:rPr lang="en-US"/>
              <a:t> भूमिका</a:t>
            </a:r>
            <a:r>
              <a:rPr lang="en-US"/>
              <a:t> बजावत</a:t>
            </a:r>
            <a:r>
              <a:rPr lang="en-US"/>
              <a:t> असते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850332" cy="4351670"/>
          </a:xfrm>
          <a:solidFill>
            <a:srgbClr val="92D04F"/>
          </a:solidFill>
          <a:ln>
            <a:solidFill>
              <a:srgbClr val="0000FF"/>
            </a:solidFill>
            <a:prstDash val="solid"/>
          </a:ln>
        </p:spPr>
        <p:txBody>
          <a:bodyPr>
            <a:normAutofit/>
          </a:bodyPr>
          <a:p>
            <a:r>
              <a:rPr b="1" sz="10900" lang="en-US"/>
              <a:t>धन्यवाद</a:t>
            </a:r>
            <a:br>
              <a:rPr b="1" sz="10900" lang="en-US"/>
            </a:br>
            <a:endParaRPr b="1" sz="109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2015-05-09T15:30:45Z</dcterms:created>
  <dcterms:modified xsi:type="dcterms:W3CDTF">2020-06-28T16:16:53Z</dcterms:modified>
</cp:coreProperties>
</file>